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57" r:id="rId4"/>
    <p:sldId id="636" r:id="rId5"/>
    <p:sldId id="637" r:id="rId6"/>
    <p:sldId id="650" r:id="rId7"/>
    <p:sldId id="638" r:id="rId8"/>
    <p:sldId id="639" r:id="rId9"/>
    <p:sldId id="640" r:id="rId10"/>
    <p:sldId id="641" r:id="rId11"/>
    <p:sldId id="642" r:id="rId12"/>
    <p:sldId id="643" r:id="rId13"/>
    <p:sldId id="644" r:id="rId14"/>
    <p:sldId id="654" r:id="rId15"/>
    <p:sldId id="645" r:id="rId16"/>
    <p:sldId id="646" r:id="rId17"/>
    <p:sldId id="647" r:id="rId18"/>
    <p:sldId id="648" r:id="rId19"/>
    <p:sldId id="649" r:id="rId20"/>
    <p:sldId id="651" r:id="rId21"/>
    <p:sldId id="652" r:id="rId22"/>
    <p:sldId id="367" r:id="rId23"/>
    <p:sldId id="655" r:id="rId24"/>
    <p:sldId id="656" r:id="rId25"/>
    <p:sldId id="657" r:id="rId26"/>
    <p:sldId id="658" r:id="rId27"/>
    <p:sldId id="660" r:id="rId28"/>
    <p:sldId id="661" r:id="rId29"/>
    <p:sldId id="662" r:id="rId30"/>
    <p:sldId id="663" r:id="rId31"/>
    <p:sldId id="664" r:id="rId32"/>
    <p:sldId id="665" r:id="rId33"/>
    <p:sldId id="666" r:id="rId34"/>
    <p:sldId id="667" r:id="rId35"/>
    <p:sldId id="668" r:id="rId36"/>
    <p:sldId id="671" r:id="rId37"/>
    <p:sldId id="672" r:id="rId38"/>
    <p:sldId id="673" r:id="rId39"/>
    <p:sldId id="674" r:id="rId40"/>
    <p:sldId id="675" r:id="rId41"/>
    <p:sldId id="676" r:id="rId42"/>
    <p:sldId id="677" r:id="rId43"/>
    <p:sldId id="384" r:id="rId44"/>
    <p:sldId id="678" r:id="rId45"/>
    <p:sldId id="679" r:id="rId46"/>
    <p:sldId id="680" r:id="rId47"/>
    <p:sldId id="681" r:id="rId48"/>
    <p:sldId id="682" r:id="rId49"/>
    <p:sldId id="683" r:id="rId50"/>
    <p:sldId id="684" r:id="rId51"/>
    <p:sldId id="685" r:id="rId52"/>
    <p:sldId id="686" r:id="rId53"/>
    <p:sldId id="687" r:id="rId54"/>
    <p:sldId id="688" r:id="rId55"/>
    <p:sldId id="689" r:id="rId56"/>
    <p:sldId id="690" r:id="rId57"/>
    <p:sldId id="691" r:id="rId58"/>
    <p:sldId id="692" r:id="rId59"/>
    <p:sldId id="693" r:id="rId60"/>
    <p:sldId id="635" r:id="rId61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图的基本概念" id="{D23FD877-47E3-4561-A0B9-21DFE45B40FF}">
          <p14:sldIdLst>
            <p14:sldId id="357"/>
            <p14:sldId id="636"/>
            <p14:sldId id="637"/>
            <p14:sldId id="650"/>
            <p14:sldId id="638"/>
            <p14:sldId id="639"/>
            <p14:sldId id="640"/>
            <p14:sldId id="641"/>
            <p14:sldId id="642"/>
            <p14:sldId id="643"/>
            <p14:sldId id="644"/>
            <p14:sldId id="654"/>
            <p14:sldId id="645"/>
            <p14:sldId id="646"/>
            <p14:sldId id="647"/>
            <p14:sldId id="648"/>
            <p14:sldId id="649"/>
            <p14:sldId id="651"/>
            <p14:sldId id="652"/>
          </p14:sldIdLst>
        </p14:section>
        <p14:section name="图的存储结构" id="{5758271F-E5C1-44CF-AA38-3E519AEE3AA1}">
          <p14:sldIdLst>
            <p14:sldId id="367"/>
            <p14:sldId id="655"/>
            <p14:sldId id="656"/>
            <p14:sldId id="657"/>
            <p14:sldId id="658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71"/>
            <p14:sldId id="672"/>
            <p14:sldId id="673"/>
            <p14:sldId id="674"/>
            <p14:sldId id="675"/>
            <p14:sldId id="676"/>
            <p14:sldId id="677"/>
          </p14:sldIdLst>
        </p14:section>
        <p14:section name="图的基本操作" id="{192923B8-86CB-4328-A890-E6340C477F97}">
          <p14:sldIdLst>
            <p14:sldId id="384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0832" autoAdjust="0"/>
  </p:normalViewPr>
  <p:slideViewPr>
    <p:cSldViewPr showGuides="1">
      <p:cViewPr varScale="1">
        <p:scale>
          <a:sx n="71" d="100"/>
          <a:sy n="71" d="100"/>
        </p:scale>
        <p:origin x="101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104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anose="020B0604030504040204" pitchFamily="34" charset="0"/>
              </a:rPr>
              <a:t>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见对称矩阵的压缩存储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顺序</a:t>
            </a:r>
            <a:r>
              <a:rPr lang="en-US" altLang="zh-CN" dirty="0"/>
              <a:t>+</a:t>
            </a:r>
            <a:r>
              <a:rPr lang="zh-CN" altLang="en-US" dirty="0"/>
              <a:t>链式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对比：树的孩子表示法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邻接表存储有向图时找顶点的入度不方便，而邻接矩阵存储有向图时则空间复杂度高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5113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邻接顶点：如果</a:t>
            </a:r>
            <a:r>
              <a:rPr lang="en-US" altLang="zh-CN" dirty="0"/>
              <a:t>(u, v)</a:t>
            </a:r>
            <a:r>
              <a:rPr lang="zh-CN" altLang="en-US" dirty="0"/>
              <a:t>是</a:t>
            </a:r>
            <a:r>
              <a:rPr lang="en-US" altLang="zh-CN" dirty="0"/>
              <a:t>E(G)</a:t>
            </a:r>
            <a:r>
              <a:rPr lang="zh-CN" altLang="en-US" dirty="0"/>
              <a:t>中的一条边，则称</a:t>
            </a:r>
            <a:r>
              <a:rPr lang="en-US" altLang="zh-CN" dirty="0"/>
              <a:t>u</a:t>
            </a:r>
            <a:r>
              <a:rPr lang="zh-CN" altLang="en-US" dirty="0"/>
              <a:t>与</a:t>
            </a:r>
            <a:r>
              <a:rPr lang="en-US" altLang="zh-CN" dirty="0"/>
              <a:t>v</a:t>
            </a:r>
            <a:r>
              <a:rPr lang="zh-CN" altLang="en-US" dirty="0"/>
              <a:t>互为邻接顶点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可到达</a:t>
            </a:r>
            <a:r>
              <a:rPr lang="en-US" altLang="zh-CN" dirty="0"/>
              <a:t>(reachable)/</a:t>
            </a:r>
            <a:r>
              <a:rPr lang="zh-CN" altLang="en-US" dirty="0"/>
              <a:t>连通</a:t>
            </a:r>
            <a:r>
              <a:rPr lang="en-US" altLang="zh-CN" dirty="0"/>
              <a:t>(connect)</a:t>
            </a:r>
            <a:r>
              <a:rPr lang="zh-CN" altLang="en-US" dirty="0"/>
              <a:t>的概念</a:t>
            </a:r>
          </a:p>
          <a:p>
            <a:r>
              <a:rPr lang="zh-CN" altLang="en-US" dirty="0"/>
              <a:t>每个顶点对都是连通的</a:t>
            </a:r>
            <a:r>
              <a:rPr lang="en-US" altLang="zh-CN" dirty="0"/>
              <a:t>,</a:t>
            </a:r>
            <a:r>
              <a:rPr lang="zh-CN" altLang="en-US" dirty="0"/>
              <a:t>称连通图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强连通一定是弱连通的</a:t>
            </a:r>
            <a:r>
              <a:rPr lang="en-US" altLang="zh-CN" dirty="0"/>
              <a:t>,</a:t>
            </a:r>
            <a:r>
              <a:rPr lang="zh-CN" altLang="en-US" dirty="0"/>
              <a:t>反之则不一定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邻接矩阵法（</a:t>
            </a:r>
            <a:r>
              <a:rPr lang="en-US" altLang="zh-CN" dirty="0"/>
              <a:t>Adjacency Matrix</a:t>
            </a:r>
            <a:r>
              <a:rPr lang="zh-CN" altLang="en-US" dirty="0"/>
              <a:t>）：数组实现的顺序存储，空间复杂度高，适合存储稠密图</a:t>
            </a:r>
          </a:p>
          <a:p>
            <a:endParaRPr lang="en-US" altLang="zh-CN" dirty="0"/>
          </a:p>
          <a:p>
            <a:r>
              <a:rPr lang="zh-CN" altLang="en-US" dirty="0"/>
              <a:t>邻接表法（</a:t>
            </a:r>
            <a:r>
              <a:rPr lang="en-US" altLang="zh-CN" dirty="0"/>
              <a:t> Adjacency List</a:t>
            </a:r>
            <a:r>
              <a:rPr lang="zh-CN" altLang="en-US" dirty="0"/>
              <a:t>）：适合存储稀疏图</a:t>
            </a:r>
          </a:p>
          <a:p>
            <a:endParaRPr lang="en-US" altLang="zh-CN" dirty="0"/>
          </a:p>
          <a:p>
            <a:r>
              <a:rPr lang="zh-CN" altLang="en-US" dirty="0"/>
              <a:t>十字链表法：存储有向图</a:t>
            </a:r>
          </a:p>
          <a:p>
            <a:endParaRPr lang="en-US" altLang="zh-CN" dirty="0"/>
          </a:p>
          <a:p>
            <a:r>
              <a:rPr lang="zh-CN" altLang="en-US" dirty="0"/>
              <a:t>邻接多重表：存储无向图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/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/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/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/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/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/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/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/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/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/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anose="02010800040101010101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4561" y="1484784"/>
            <a:ext cx="9029278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8712" y="1498104"/>
            <a:ext cx="9079816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9497" y="1469495"/>
            <a:ext cx="9479406" cy="49858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6837" y="1447800"/>
            <a:ext cx="932472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6731" y="1556792"/>
            <a:ext cx="622493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9496" y="1401571"/>
            <a:ext cx="9479408" cy="51216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9676" y="1484784"/>
            <a:ext cx="10659048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6651" y="1447800"/>
            <a:ext cx="954509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578400"/>
            <a:ext cx="10199488" cy="476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6397" y="1484784"/>
            <a:ext cx="9945606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5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2591" y="1556792"/>
            <a:ext cx="993321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7" y="1405682"/>
            <a:ext cx="10647415" cy="526367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图的存储结构</a:t>
            </a: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图的存储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数组表示法</a:t>
            </a:r>
            <a:r>
              <a:rPr lang="en-US" altLang="zh-CN" dirty="0"/>
              <a:t>/</a:t>
            </a:r>
            <a:r>
              <a:rPr lang="zh-CN" altLang="en-US" dirty="0"/>
              <a:t>邻接矩阵法（</a:t>
            </a:r>
            <a:r>
              <a:rPr lang="en-US" altLang="zh-CN" dirty="0"/>
              <a:t>Adjacency Matrix</a:t>
            </a:r>
            <a:r>
              <a:rPr lang="zh-CN" altLang="en-US" dirty="0"/>
              <a:t>）</a:t>
            </a:r>
          </a:p>
          <a:p>
            <a:endParaRPr lang="en-US" altLang="zh-CN" dirty="0"/>
          </a:p>
          <a:p>
            <a:r>
              <a:rPr lang="zh-CN" altLang="en-US" dirty="0"/>
              <a:t>邻接表法（</a:t>
            </a:r>
            <a:r>
              <a:rPr lang="en-US" altLang="zh-CN" dirty="0"/>
              <a:t> Adjacency List</a:t>
            </a:r>
            <a:r>
              <a:rPr lang="zh-CN" altLang="en-US" dirty="0"/>
              <a:t>）</a:t>
            </a:r>
          </a:p>
          <a:p>
            <a:endParaRPr lang="en-US" altLang="zh-CN" dirty="0"/>
          </a:p>
          <a:p>
            <a:r>
              <a:rPr lang="zh-CN" altLang="en-US" dirty="0"/>
              <a:t>十字链表法</a:t>
            </a:r>
          </a:p>
          <a:p>
            <a:endParaRPr lang="en-US" altLang="zh-CN" dirty="0"/>
          </a:p>
          <a:p>
            <a:r>
              <a:rPr lang="zh-CN" altLang="en-US" dirty="0"/>
              <a:t>邻接多重表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邻接矩阵法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0699" y="1447800"/>
            <a:ext cx="975700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邻接矩阵法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9782" y="1340768"/>
            <a:ext cx="967883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邻接矩阵法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6999" y="1340768"/>
            <a:ext cx="9644402" cy="5387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邻接矩阵法存储带权图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321418"/>
            <a:ext cx="9767440" cy="52819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邻接矩阵法的性能分析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0317" y="1447800"/>
            <a:ext cx="981776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邻接矩阵法的性质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465" y="1551797"/>
            <a:ext cx="10055470" cy="48212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邻接矩阵法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614420"/>
            <a:ext cx="9911456" cy="4694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邻接矩阵法小结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2404247"/>
            <a:ext cx="10972800" cy="311630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052736"/>
            <a:ext cx="10343504" cy="536210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501550"/>
            <a:ext cx="10199488" cy="4921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464" y="1397606"/>
            <a:ext cx="10055472" cy="51295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邻接表法小结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7021" y="1268760"/>
            <a:ext cx="9644358" cy="50992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十字链表法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3" y="1552848"/>
            <a:ext cx="9911454" cy="481910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十字链表法的性能分析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4663" y="1556792"/>
            <a:ext cx="10049074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邻接矩阵、邻接表存储无向图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461" y="1700808"/>
            <a:ext cx="10725478" cy="452318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邻接多重表存储无向图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3426" y="1556792"/>
            <a:ext cx="8873094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4223" y="1556792"/>
            <a:ext cx="9989954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邻接多重表存储无向图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2490" y="1556792"/>
            <a:ext cx="892403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邻接多重表存储无向图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432" y="1642205"/>
            <a:ext cx="10631536" cy="46403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1" y="1552844"/>
            <a:ext cx="10487518" cy="481911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433" y="1488538"/>
            <a:ext cx="10631534" cy="494772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951" y="1738170"/>
            <a:ext cx="10836498" cy="44484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1" y="1747829"/>
            <a:ext cx="10972798" cy="44291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9" y="1772816"/>
            <a:ext cx="10941162" cy="4379168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640975"/>
            <a:ext cx="10972800" cy="46428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432" y="1451727"/>
            <a:ext cx="10631536" cy="5021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473" y="1484784"/>
            <a:ext cx="9879454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689535"/>
            <a:ext cx="10949772" cy="461922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056" y="1656506"/>
            <a:ext cx="11063584" cy="458080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710" y="1673669"/>
            <a:ext cx="10868980" cy="457746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1" y="1444215"/>
            <a:ext cx="10972798" cy="503637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1" y="1340768"/>
            <a:ext cx="10972798" cy="515389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1" y="1715746"/>
            <a:ext cx="10972798" cy="459357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1" y="1676677"/>
            <a:ext cx="10972798" cy="457144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1" y="1681687"/>
            <a:ext cx="10972798" cy="456142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1758" y="1556792"/>
            <a:ext cx="10674884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678681"/>
            <a:ext cx="10972800" cy="45674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644" y="1556792"/>
            <a:ext cx="1106911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1525580"/>
            <a:ext cx="9623424" cy="4873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5343" y="1484784"/>
            <a:ext cx="8827714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5932" y="1484784"/>
            <a:ext cx="10086536" cy="4955232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4982845" y="5586095"/>
            <a:ext cx="1689100" cy="3175"/>
          </a:xfrm>
          <a:prstGeom prst="line">
            <a:avLst/>
          </a:prstGeom>
          <a:ln w="31750" cap="rnd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410</Words>
  <Application>Microsoft Office PowerPoint</Application>
  <PresentationFormat>宽屏</PresentationFormat>
  <Paragraphs>103</Paragraphs>
  <Slides>60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7" baseType="lpstr">
      <vt:lpstr>华文行楷</vt:lpstr>
      <vt:lpstr>宋体</vt:lpstr>
      <vt:lpstr>Arial</vt:lpstr>
      <vt:lpstr>Tahoma</vt:lpstr>
      <vt:lpstr>Times New Roman</vt:lpstr>
      <vt:lpstr>Wingdings</vt:lpstr>
      <vt:lpstr>Blueprint</vt:lpstr>
      <vt:lpstr>Data Structure</vt:lpstr>
      <vt:lpstr>Lecture 5</vt:lpstr>
      <vt:lpstr>Part I</vt:lpstr>
      <vt:lpstr>图的定义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图的基本概念</vt:lpstr>
      <vt:lpstr>Part II</vt:lpstr>
      <vt:lpstr>图的存储</vt:lpstr>
      <vt:lpstr>邻接矩阵法</vt:lpstr>
      <vt:lpstr>邻接矩阵法</vt:lpstr>
      <vt:lpstr>邻接矩阵法</vt:lpstr>
      <vt:lpstr>邻接矩阵法存储带权图</vt:lpstr>
      <vt:lpstr>邻接矩阵法的性能分析</vt:lpstr>
      <vt:lpstr>邻接矩阵法的性质</vt:lpstr>
      <vt:lpstr>邻接矩阵法</vt:lpstr>
      <vt:lpstr>邻接矩阵法小结</vt:lpstr>
      <vt:lpstr>邻接表法</vt:lpstr>
      <vt:lpstr>邻接表法</vt:lpstr>
      <vt:lpstr>邻接表法</vt:lpstr>
      <vt:lpstr>邻接表法小结</vt:lpstr>
      <vt:lpstr>十字链表法</vt:lpstr>
      <vt:lpstr>十字链表法的性能分析</vt:lpstr>
      <vt:lpstr>邻接矩阵、邻接表存储无向图</vt:lpstr>
      <vt:lpstr>邻接多重表存储无向图</vt:lpstr>
      <vt:lpstr>邻接多重表存储无向图</vt:lpstr>
      <vt:lpstr>邻接多重表存储无向图</vt:lpstr>
      <vt:lpstr>小结</vt:lpstr>
      <vt:lpstr>Part III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图的基本操作</vt:lpstr>
      <vt:lpstr>小结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1773</cp:revision>
  <dcterms:created xsi:type="dcterms:W3CDTF">2002-06-03T10:03:00Z</dcterms:created>
  <dcterms:modified xsi:type="dcterms:W3CDTF">2025-12-24T08:30:51Z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8DFEDA3C4A954D5FA2804E73CC5530D8_12</vt:lpwstr>
  </property>
  <property fmtid="{D5CDD505-2E9C-101B-9397-08002B2CF9AE}" pid="3" name="KSOProductBuildVer">
    <vt:lpwstr>2052-12.1.0.23542</vt:lpwstr>
  </property>
</Properties>
</file>